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7"/>
  </p:notesMasterIdLst>
  <p:sldIdLst>
    <p:sldId id="309" r:id="rId2"/>
    <p:sldId id="311" r:id="rId3"/>
    <p:sldId id="321" r:id="rId4"/>
    <p:sldId id="312" r:id="rId5"/>
    <p:sldId id="353" r:id="rId6"/>
    <p:sldId id="313" r:id="rId7"/>
    <p:sldId id="347" r:id="rId8"/>
    <p:sldId id="354" r:id="rId9"/>
    <p:sldId id="348" r:id="rId10"/>
    <p:sldId id="349" r:id="rId11"/>
    <p:sldId id="350" r:id="rId12"/>
    <p:sldId id="352" r:id="rId13"/>
    <p:sldId id="351" r:id="rId14"/>
    <p:sldId id="356" r:id="rId15"/>
    <p:sldId id="35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6605E"/>
    <a:srgbClr val="051429"/>
    <a:srgbClr val="0000FF"/>
    <a:srgbClr val="FFCC00"/>
    <a:srgbClr val="00A5CC"/>
    <a:srgbClr val="7B61D9"/>
    <a:srgbClr val="6699FF"/>
    <a:srgbClr val="3399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8966" autoAdjust="0"/>
  </p:normalViewPr>
  <p:slideViewPr>
    <p:cSldViewPr>
      <p:cViewPr>
        <p:scale>
          <a:sx n="120" d="100"/>
          <a:sy n="120" d="100"/>
        </p:scale>
        <p:origin x="-150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334122-8BC0-47CE-8F60-034B0FE2ADE8}" type="datetimeFigureOut">
              <a:rPr lang="ru-RU"/>
              <a:pPr>
                <a:defRPr/>
              </a:pPr>
              <a:t>26.09.2023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65D9FD-41A5-4DBD-BB5D-4179A3906A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462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/>
            <a:fld id="{CA128C9A-9F0E-4ECD-BFCD-F0CD1ECD2AA5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2813"/>
              <a:t>1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4812" cy="4111625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/>
            <a:fld id="{0203CCE0-0A7F-4E08-BE33-3AC27860F92E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2813"/>
              <a:t>10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4812" cy="4111625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/>
            <a:fld id="{0203CCE0-0A7F-4E08-BE33-3AC27860F92E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2813"/>
              <a:t>11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4812" cy="4111625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/>
            <a:fld id="{0203CCE0-0A7F-4E08-BE33-3AC27860F92E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2813"/>
              <a:t>12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4812" cy="4111625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/>
            <a:fld id="{0203CCE0-0A7F-4E08-BE33-3AC27860F92E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2813"/>
              <a:t>13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4812" cy="4111625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/>
            <a:fld id="{0203CCE0-0A7F-4E08-BE33-3AC27860F92E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2813"/>
              <a:t>14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4812" cy="4111625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/>
            <a:fld id="{0203CCE0-0A7F-4E08-BE33-3AC27860F92E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2813"/>
              <a:t>15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4812" cy="4111625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/>
            <a:fld id="{63FC8EAE-ADB4-4DA7-B2BB-306E1F8376D5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2813"/>
              <a:t>2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4812" cy="4111625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/>
            <a:fld id="{2CD3A252-198D-4BBE-9C1A-A578535ECC73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2813"/>
              <a:t>3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4812" cy="4111625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/>
            <a:fld id="{455A7B25-0008-4EA4-8741-566319F6B47F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2813"/>
              <a:t>4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4812" cy="4111625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/>
            <a:fld id="{4ADFEA93-B5D2-42D9-93F5-637FACAC33EF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2813"/>
              <a:t>5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4812" cy="4111625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/>
            <a:fld id="{0203CCE0-0A7F-4E08-BE33-3AC27860F92E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2813"/>
              <a:t>6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4812" cy="4111625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/>
            <a:fld id="{921A7F29-7002-4164-9046-FA1CC2A016B0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2813"/>
              <a:t>7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4812" cy="4111625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/>
            <a:fld id="{0203CCE0-0A7F-4E08-BE33-3AC27860F92E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2813"/>
              <a:t>8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4812" cy="4111625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677" tIns="46339" rIns="92677" bIns="46339" anchor="b"/>
          <a:lstStyle/>
          <a:p>
            <a:pPr algn="r" defTabSz="912813"/>
            <a:fld id="{0203CCE0-0A7F-4E08-BE33-3AC27860F92E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algn="r" defTabSz="912813"/>
              <a:t>9</a:t>
            </a:fld>
            <a:endParaRPr lang="ru-RU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8975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4812" cy="4111625"/>
          </a:xfrm>
          <a:noFill/>
        </p:spPr>
        <p:txBody>
          <a:bodyPr wrap="square" lIns="92677" tIns="46339" rIns="92677" bIns="4633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1FD9D50C-EA72-4023-A0FD-56C2E80BD2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C2856EB-872C-4040-B7B1-ECD8D5F16A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DE1F467-1248-4D82-9197-12CC06730A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90A57-BF76-4E12-B890-4986EDBF2D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00CF34E-29C5-4DFD-95A9-61DE081CE5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3B5593C4-EEF0-42C6-9012-2276441EA2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F284FE3-52CE-4E5F-A5D5-D39F18413C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9ADB91B-11BF-4EF0-840E-1B19926772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77150029-E385-4881-A36B-C50D666950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5D9F3A3-A272-47CA-B8C3-6BE31F29B0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7A48556-D8C3-4596-B704-6D46F1D326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7933D8-6CB1-43B2-A6A3-D5B71CBDC0F3}" type="datetime1">
              <a:rPr lang="ru-RU"/>
              <a:pPr>
                <a:defRPr/>
              </a:pPr>
              <a:t>26.09.2023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F859A9-4980-4E8E-9826-C66AE1CEC8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hyperlink" Target="https://music.yandex.ru/album/20254097/track/97923167?activeTab=about&amp;dir=desc" TargetMode="External"/><Relationship Id="rId10" Type="http://schemas.openxmlformats.org/officeDocument/2006/relationships/image" Target="../media/image26.jpeg"/><Relationship Id="rId4" Type="http://schemas.openxmlformats.org/officeDocument/2006/relationships/image" Target="../media/image2.pn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music.yandex.ru/album/20254097/track/97923167?activeTab=about&amp;dir=desc" TargetMode="External"/><Relationship Id="rId3" Type="http://schemas.openxmlformats.org/officeDocument/2006/relationships/image" Target="../media/image29.jpeg"/><Relationship Id="rId7" Type="http://schemas.openxmlformats.org/officeDocument/2006/relationships/hyperlink" Target="https://bobrenok.oc3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xn--80apaohbc3aw9e.xn--p1ai/materials/azbuka-finansovoj-gramotnosti-so-smesharikami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f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tif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15" descr="222"/>
          <p:cNvPicPr>
            <a:picLocks noChangeAspect="1" noChangeArrowheads="1"/>
          </p:cNvPicPr>
          <p:nvPr/>
        </p:nvPicPr>
        <p:blipFill>
          <a:blip r:embed="rId3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12"/>
          <p:cNvSpPr>
            <a:spLocks noChangeArrowheads="1"/>
          </p:cNvSpPr>
          <p:nvPr/>
        </p:nvSpPr>
        <p:spPr bwMode="auto">
          <a:xfrm>
            <a:off x="285720" y="1142984"/>
            <a:ext cx="8607455" cy="46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802" tIns="45430" rIns="90802" bIns="45430">
            <a:spAutoFit/>
          </a:bodyPr>
          <a:lstStyle/>
          <a:p>
            <a:pPr algn="ctr" defTabSz="906463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АЗЫ ФИНАНСОВОЙ  ГРАМОТНОСТИ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12"/>
          <p:cNvSpPr>
            <a:spLocks noChangeArrowheads="1"/>
          </p:cNvSpPr>
          <p:nvPr/>
        </p:nvSpPr>
        <p:spPr bwMode="auto">
          <a:xfrm>
            <a:off x="1042988" y="119063"/>
            <a:ext cx="792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2" tIns="45430" rIns="90802" bIns="45430">
            <a:spAutoFit/>
          </a:bodyPr>
          <a:lstStyle/>
          <a:p>
            <a:pPr algn="ctr" defTabSz="906463">
              <a:buClr>
                <a:srgbClr val="0000FF"/>
              </a:buClr>
              <a:buSzPct val="65000"/>
            </a:pP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УПРАВЛЕНИЕ ФИНАНСОВ АДМИНИСТРАЦИИ КИМРСКОГО РАЙОНА ТВЕРСКОЙ ОБЛАСТИ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4414" y="3071810"/>
            <a:ext cx="68405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06463">
              <a:defRPr/>
            </a:pPr>
            <a:endParaRPr lang="ru-RU" sz="2800" b="1" cap="all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3286116" y="6215082"/>
            <a:ext cx="28082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06463"/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3" name="Picture 5" descr="kimrskii_ray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96838"/>
            <a:ext cx="57626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user\Desktop\1613677898_34-p-fon-dlya-prezentatsii-finansovaya-gramotno-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  <p:pic>
        <p:nvPicPr>
          <p:cNvPr id="12" name="Picture 4" descr="C:\Users\user\Desktop\1613677898_34-p-fon-dlya-prezentatsii-finansovaya-gramotno-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7716656" y="-11930170"/>
            <a:ext cx="3148200" cy="2098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user\Desktop\depositphotos_48874269-stock-illustration-full-shopping-trolley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3116"/>
            <a:ext cx="385762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5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15" descr="222"/>
          <p:cNvPicPr>
            <a:picLocks noChangeAspect="1" noChangeArrowheads="1"/>
          </p:cNvPicPr>
          <p:nvPr/>
        </p:nvPicPr>
        <p:blipFill>
          <a:blip r:embed="rId4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kimrskii_ray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96838"/>
            <a:ext cx="57626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2844" y="1000108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Финансово грамотный человек – это тот, кто распределяет свои траты: сначала покупает самое необходимое, а только потом то, что хочется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44" y="1714487"/>
          <a:ext cx="5429288" cy="4929223"/>
        </p:xfrm>
        <a:graphic>
          <a:graphicData uri="http://schemas.openxmlformats.org/drawingml/2006/table">
            <a:tbl>
              <a:tblPr/>
              <a:tblGrid>
                <a:gridCol w="2571768"/>
                <a:gridCol w="2857520"/>
              </a:tblGrid>
              <a:tr h="348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Финансово 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???      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поведение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Финансово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???        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поведение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0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i="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i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0" dirty="0"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300" i="0" dirty="0" smtClean="0">
                          <a:latin typeface="Times New Roman"/>
                          <a:ea typeface="Calibri"/>
                          <a:cs typeface="Times New Roman"/>
                        </a:rPr>
                        <a:t>семье Лизы любимая </a:t>
                      </a:r>
                      <a:r>
                        <a:rPr lang="ru-RU" sz="1300" i="0" dirty="0">
                          <a:latin typeface="Times New Roman"/>
                          <a:ea typeface="Calibri"/>
                          <a:cs typeface="Times New Roman"/>
                        </a:rPr>
                        <a:t>присказка «деньги любят счет». В начале месяца они садятся за стол, подсчитывают свои доходы и раскладывают их в несколько конвертов:  на оплату квартплаты,  на еду,  на транспорт, на секции,  другие важные покупки (лекарства, одежда и др.).</a:t>
                      </a:r>
                      <a:endParaRPr lang="ru-RU" sz="1100" i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0" dirty="0">
                          <a:latin typeface="Times New Roman"/>
                          <a:ea typeface="Calibri"/>
                          <a:cs typeface="Times New Roman"/>
                        </a:rPr>
                        <a:t>И только после этого они решают, могут ли потратить </a:t>
                      </a:r>
                      <a:r>
                        <a:rPr lang="ru-RU" sz="1300" i="0" dirty="0" smtClean="0">
                          <a:latin typeface="Times New Roman"/>
                          <a:ea typeface="Calibri"/>
                          <a:cs typeface="Times New Roman"/>
                        </a:rPr>
                        <a:t>или отложить в </a:t>
                      </a:r>
                      <a:r>
                        <a:rPr lang="ru-RU" sz="1300" i="0" dirty="0">
                          <a:latin typeface="Times New Roman"/>
                          <a:ea typeface="Calibri"/>
                          <a:cs typeface="Times New Roman"/>
                        </a:rPr>
                        <a:t>этом месяце деньги на отдых, развлечения, подарки.</a:t>
                      </a:r>
                      <a:endParaRPr lang="ru-RU" sz="11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i="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i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0" dirty="0">
                          <a:latin typeface="Times New Roman"/>
                          <a:ea typeface="Calibri"/>
                          <a:cs typeface="Times New Roman"/>
                        </a:rPr>
                        <a:t>Семья Пети </a:t>
                      </a:r>
                      <a:r>
                        <a:rPr lang="ru-RU" sz="1300" i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i="0" dirty="0">
                          <a:latin typeface="Times New Roman"/>
                          <a:ea typeface="Calibri"/>
                          <a:cs typeface="Times New Roman"/>
                        </a:rPr>
                        <a:t>все время берет деньги в долг. </a:t>
                      </a:r>
                      <a:endParaRPr lang="ru-RU" sz="1300" i="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0" dirty="0" smtClean="0">
                          <a:latin typeface="Times New Roman"/>
                          <a:ea typeface="Calibri"/>
                          <a:cs typeface="Times New Roman"/>
                        </a:rPr>
                        <a:t>Получив </a:t>
                      </a:r>
                      <a:r>
                        <a:rPr lang="ru-RU" sz="1300" i="0" dirty="0">
                          <a:latin typeface="Times New Roman"/>
                          <a:ea typeface="Calibri"/>
                          <a:cs typeface="Times New Roman"/>
                        </a:rPr>
                        <a:t>зарплату, его папа и мама сначала идут в кафе, потом - в магазин, где каждый делает желанную покупку, ведь у них же не хватает денег на всё, так хотя бы раз в месяц себя надо побаловать!</a:t>
                      </a:r>
                      <a:endParaRPr lang="ru-RU" sz="1100" i="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0" dirty="0">
                          <a:latin typeface="Times New Roman"/>
                          <a:ea typeface="Calibri"/>
                          <a:cs typeface="Times New Roman"/>
                        </a:rPr>
                        <a:t>Не пройдет и двух недель как </a:t>
                      </a:r>
                      <a:r>
                        <a:rPr lang="ru-RU" sz="1300" i="0" dirty="0" smtClean="0">
                          <a:latin typeface="Times New Roman"/>
                          <a:ea typeface="Calibri"/>
                          <a:cs typeface="Times New Roman"/>
                        </a:rPr>
                        <a:t>семья Пети </a:t>
                      </a:r>
                      <a:r>
                        <a:rPr lang="ru-RU" sz="1300" i="0" dirty="0">
                          <a:latin typeface="Times New Roman"/>
                          <a:ea typeface="Calibri"/>
                          <a:cs typeface="Times New Roman"/>
                        </a:rPr>
                        <a:t>снова пойдут одалживать деньги – ведь впереди еще половина месяца, а средств нет даже на еду.</a:t>
                      </a:r>
                      <a:endParaRPr lang="ru-RU" sz="11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214546" y="142852"/>
            <a:ext cx="4558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ФИНАНСОВОЙ ГРАМОТНОСТИ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концепция-женского-магазина-для-баннера-сайт-покупок-в-интернете-с-1576703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24" y="2357430"/>
            <a:ext cx="3714776" cy="3643338"/>
          </a:xfrm>
          <a:prstGeom prst="rect">
            <a:avLst/>
          </a:prstGeom>
          <a:noFill/>
        </p:spPr>
      </p:pic>
      <p:pic>
        <p:nvPicPr>
          <p:cNvPr id="26625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15" descr="222"/>
          <p:cNvPicPr>
            <a:picLocks noChangeAspect="1" noChangeArrowheads="1"/>
          </p:cNvPicPr>
          <p:nvPr/>
        </p:nvPicPr>
        <p:blipFill>
          <a:blip r:embed="rId4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kimrskii_ray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96838"/>
            <a:ext cx="57626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2844" y="1000108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Финансово грамотный человек – это тот, кто сравнивает условия при покупке товаров, смотрит, где дешевле и лучшего качества.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2" y="2000240"/>
          <a:ext cx="5357850" cy="4143404"/>
        </p:xfrm>
        <a:graphic>
          <a:graphicData uri="http://schemas.openxmlformats.org/drawingml/2006/table">
            <a:tbl>
              <a:tblPr/>
              <a:tblGrid>
                <a:gridCol w="2571768"/>
                <a:gridCol w="2786082"/>
              </a:tblGrid>
              <a:tr h="369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Финансово 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???  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поведение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Финансово 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????   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поведение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3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i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Студентка Оля нашла подходящее платье в магазине «Мода» стоимостью 4500 рублей. Но прежде чем купить, Оля решила зайти в три других магазина в городе, потом посмотреть цены в </a:t>
                      </a:r>
                      <a:r>
                        <a:rPr lang="ru-RU" sz="1300" i="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интернет-магазинах</a:t>
                      </a:r>
                      <a:r>
                        <a:rPr lang="ru-RU" sz="13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на сайте производителя. Оказалось, что покупка на сайте производителя будет дешевле на 800 рублей. </a:t>
                      </a:r>
                      <a:endParaRPr lang="ru-RU" sz="110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i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Студентка Анна пошла в торговый центр, чтобы купить джинсы. В одном из магазинов она увидела потрясающее платье и решила, что его надо обязательно купить! Платье стоило 15000 рублей, что составляло всю ее зарплату. Примерив платье, Анна поняла, что у нее нет подходящих туфель, и так нужных ей джинсов. </a:t>
                      </a:r>
                      <a:endParaRPr lang="ru-RU" sz="110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214546" y="142852"/>
            <a:ext cx="4558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ФИНАНСОВОЙ ГРАМОТНОСТИ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user\Desktop\gavel-статуя-правосу-ия-и-книги-на-бе-ой-пре-посы-ке-2959818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071678"/>
            <a:ext cx="378618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5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15" descr="222"/>
          <p:cNvPicPr>
            <a:picLocks noChangeAspect="1" noChangeArrowheads="1"/>
          </p:cNvPicPr>
          <p:nvPr/>
        </p:nvPicPr>
        <p:blipFill>
          <a:blip r:embed="rId4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kimrskii_ray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96838"/>
            <a:ext cx="57626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1142984"/>
            <a:ext cx="9001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Финансово грамотный человек – это тот, кто знает свои права и может их защитить.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2844" y="2000240"/>
          <a:ext cx="5572164" cy="4214842"/>
        </p:xfrm>
        <a:graphic>
          <a:graphicData uri="http://schemas.openxmlformats.org/drawingml/2006/table">
            <a:tbl>
              <a:tblPr/>
              <a:tblGrid>
                <a:gridCol w="2786082"/>
                <a:gridCol w="2786082"/>
              </a:tblGrid>
              <a:tr h="335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Финансово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???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поведение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Финансово 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????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поведение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9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i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Мама попросила Надю сходить в магазин за йогуртами и хлебом. По пути домой Надя увидела, что у одной из купленных ей баночек йогурта закончился срок хранения. Надя вернулась в магазин, показала просроченный йогурт, чек о покупке и попросила заменить продукт на свежий.</a:t>
                      </a:r>
                      <a:endParaRPr lang="ru-RU" sz="110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i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Света </a:t>
                      </a:r>
                      <a:r>
                        <a:rPr lang="ru-RU" sz="13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захотела сделать модную прическу. В салоне красоты она показала фото прически, и мастер пообещала сделать такую же. Через час </a:t>
                      </a:r>
                      <a:r>
                        <a:rPr lang="ru-RU" sz="13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Света</a:t>
                      </a:r>
                      <a:r>
                        <a:rPr lang="ru-RU" sz="130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3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3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ужасом увидела, что ее волосы подстрижены клоками и прическа совсем не похожа на фото. Мастер сказала, что причина в непослушных волосах клиентки. </a:t>
                      </a:r>
                      <a:r>
                        <a:rPr lang="ru-RU" sz="13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Грустная</a:t>
                      </a:r>
                      <a:r>
                        <a:rPr lang="ru-RU" sz="1300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Света </a:t>
                      </a:r>
                      <a:r>
                        <a:rPr lang="ru-RU" sz="1300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300" i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слезах ушла домой, заплатив 1500 рублей.</a:t>
                      </a:r>
                      <a:endParaRPr lang="ru-RU" sz="1100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214546" y="142852"/>
            <a:ext cx="4558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ФИНАНСОВОЙ ГРАМОТНОСТИ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15" descr="222"/>
          <p:cNvPicPr>
            <a:picLocks noChangeAspect="1" noChangeArrowheads="1"/>
          </p:cNvPicPr>
          <p:nvPr/>
        </p:nvPicPr>
        <p:blipFill>
          <a:blip r:embed="rId3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kimrskii_ray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96838"/>
            <a:ext cx="57626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14546" y="142852"/>
            <a:ext cx="4558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ФИНАНСОВОЙ ГРАМОТНОСТИ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28736"/>
            <a:ext cx="585791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8041">
              <a:spcBef>
                <a:spcPts val="1200"/>
              </a:spcBef>
              <a:buClr>
                <a:srgbClr val="31B7BB"/>
              </a:buClr>
              <a:buSzPct val="100000"/>
              <a:defRPr sz="29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cap="small" dirty="0" smtClea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Крылов И.А. </a:t>
            </a:r>
            <a:r>
              <a:rPr lang="ru-RU" sz="1600" b="1" cap="small" dirty="0" smtClea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«Бедный богач», «Скупой», «Стрекоза и муравей»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ru-RU" sz="1600" dirty="0" smtClean="0">
                <a:solidFill>
                  <a:srgbClr val="393B3B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- сберегательное поведение</a:t>
            </a:r>
          </a:p>
          <a:p>
            <a:pPr marR="718041">
              <a:spcBef>
                <a:spcPts val="1200"/>
              </a:spcBef>
              <a:buClr>
                <a:srgbClr val="31B7BB"/>
              </a:buClr>
              <a:buSzPct val="100000"/>
              <a:defRPr sz="29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cap="small" dirty="0" smtClea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Пушкин А.С. «Сказка о рыбаке и рыбке»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ru-RU" sz="1600" dirty="0" smtClean="0">
                <a:solidFill>
                  <a:srgbClr val="393B3B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- от «владычицы морской» до «разбитого корыта»</a:t>
            </a:r>
            <a:endParaRPr lang="ru-RU" sz="1600" dirty="0">
              <a:solidFill>
                <a:srgbClr val="393B3B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214478" y="2285992"/>
            <a:ext cx="4357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 sz="2400">
                <a:solidFill>
                  <a:srgbClr val="DF822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928670"/>
            <a:ext cx="885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Сюжеты финансовой грамотности в классической литературе:</a:t>
            </a:r>
            <a:endParaRPr lang="ru-RU" sz="1600" b="1" dirty="0">
              <a:latin typeface="Times New Roman" pitchFamily="18" charset="0"/>
              <a:ea typeface="Times Roman"/>
              <a:cs typeface="Times New Roman" pitchFamily="18" charset="0"/>
              <a:sym typeface="Times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3071810"/>
            <a:ext cx="5143504" cy="182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Clr>
                <a:srgbClr val="393B3B"/>
              </a:buClr>
              <a:buSzPct val="100000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cap="small" dirty="0" smtClea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Грин А.С. «Алые паруса» </a:t>
            </a:r>
            <a:r>
              <a:rPr lang="ru-RU" sz="1600" dirty="0" smtClean="0">
                <a:solidFill>
                  <a:srgbClr val="393B3B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– финансовая подушка безопасности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393B3B"/>
              </a:buClr>
              <a:buSzPct val="100000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cap="small" dirty="0" smtClea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Пушкин А.С. «Скупой рыцарь» </a:t>
            </a:r>
            <a:r>
              <a:rPr lang="ru-RU" sz="1600" dirty="0" smtClean="0">
                <a:solidFill>
                  <a:srgbClr val="393B3B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- скупцы, расточители и ростовщики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393B3B"/>
              </a:buClr>
              <a:buSzPct val="100000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cap="small" dirty="0" smtClea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Пушкин А.С. «Дубровский» </a:t>
            </a:r>
            <a:r>
              <a:rPr lang="ru-RU" sz="1600" dirty="0" smtClean="0">
                <a:solidFill>
                  <a:srgbClr val="393B3B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- уроки тяжбы пушкинских времен</a:t>
            </a:r>
            <a:endParaRPr lang="ru-RU" sz="1600" dirty="0">
              <a:solidFill>
                <a:srgbClr val="393B3B"/>
              </a:solidFill>
              <a:latin typeface="Times New Roman" pitchFamily="18" charset="0"/>
              <a:ea typeface="Arial"/>
              <a:cs typeface="Times New Roman" pitchFamily="18" charset="0"/>
              <a:hlinkClick r:id="rId5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5286388"/>
            <a:ext cx="5286412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  <a:buClr>
                <a:srgbClr val="393B3B"/>
              </a:buClr>
              <a:buSzPct val="100000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cap="small" dirty="0" smtClea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</a:rPr>
              <a:t>Гоголь Н.В. </a:t>
            </a:r>
            <a:r>
              <a:rPr lang="ru-RU" sz="1600" b="1" cap="small" dirty="0" smtClea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«Ночь накануне Ивана Купалы», «Портрет</a:t>
            </a:r>
            <a:r>
              <a:rPr lang="ru-RU" sz="1600" cap="small" dirty="0" smtClea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» </a:t>
            </a:r>
            <a:r>
              <a:rPr lang="ru-RU" sz="1600" dirty="0" smtClean="0">
                <a:solidFill>
                  <a:srgbClr val="393B3B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- внезапное обогащение — удача или катастрофа?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393B3B"/>
              </a:buClr>
              <a:buSzPct val="100000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cap="small" dirty="0" smtClea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Лермонтов М.Ю. «Песня про купца Калашникова»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ru-RU" sz="1600" dirty="0" smtClean="0">
                <a:solidFill>
                  <a:srgbClr val="393B3B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- жалование или предпринимательство?</a:t>
            </a:r>
            <a:endParaRPr lang="ru-RU" sz="1600" dirty="0">
              <a:solidFill>
                <a:srgbClr val="393B3B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</p:txBody>
      </p:sp>
      <p:pic>
        <p:nvPicPr>
          <p:cNvPr id="16" name="Рисунок 15" descr="C:\Users\user\Desktop\53d812e85c626e3d0432a24505061957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1785926"/>
            <a:ext cx="2000264" cy="128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user\Desktop\scale_120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1285860"/>
            <a:ext cx="200026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user\Desktop\im119960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06" y="2928934"/>
            <a:ext cx="1500198" cy="208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new.cvr-poisk.ru/images/book/0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3042" y="2643182"/>
            <a:ext cx="214314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s://nauka.club/wp-content/auploads/883234/kompoziciya_zhanr_hudozhestvennoe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71604" y="3929066"/>
            <a:ext cx="228601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school-10.ru/wp-content/uploads/2019/02/Analiz_povesti_portret_gogolya_sochinenie_3.jp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57752" y="4857760"/>
            <a:ext cx="214314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s://www.prostudenta.ru/wp-content/auploads/967517/pesn_kupce_kalashnikove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72330" y="5357826"/>
            <a:ext cx="192882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img12.jpg.crdownl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876"/>
            <a:ext cx="3714776" cy="3071810"/>
          </a:xfrm>
          <a:prstGeom prst="rect">
            <a:avLst/>
          </a:prstGeom>
          <a:noFill/>
        </p:spPr>
      </p:pic>
      <p:pic>
        <p:nvPicPr>
          <p:cNvPr id="26625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15" descr="222"/>
          <p:cNvPicPr>
            <a:picLocks noChangeAspect="1" noChangeArrowheads="1"/>
          </p:cNvPicPr>
          <p:nvPr/>
        </p:nvPicPr>
        <p:blipFill>
          <a:blip r:embed="rId4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kimrskii_ray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96838"/>
            <a:ext cx="57626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14546" y="142852"/>
            <a:ext cx="4558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ФИНАНСОВОЙ ГРАМОТНОСТИ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357298"/>
            <a:ext cx="4357718" cy="2062103"/>
          </a:xfrm>
          <a:prstGeom prst="rect">
            <a:avLst/>
          </a:prstGeom>
          <a:noFill/>
          <a:ln w="22225" cmpd="sng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 contourW="12700">
            <a:extrusionClr>
              <a:srgbClr val="FFFF00"/>
            </a:extrusionClr>
            <a:contourClr>
              <a:srgbClr val="FFFF00"/>
            </a:contourClr>
          </a:sp3d>
        </p:spPr>
        <p:txBody>
          <a:bodyPr wrap="square">
            <a:spAutoFit/>
          </a:bodyPr>
          <a:lstStyle/>
          <a:p>
            <a:pPr defTabSz="457200">
              <a:buFont typeface="Wingdings" pitchFamily="2" charset="2"/>
              <a:buChar char="ü"/>
              <a:defRPr sz="2400">
                <a:solidFill>
                  <a:srgbClr val="DF822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 smtClean="0">
                <a:solidFill>
                  <a:srgbClr val="EF7D00"/>
                </a:solidFill>
                <a:latin typeface="Times New Roman" pitchFamily="18" charset="0"/>
                <a:cs typeface="Times New Roman" pitchFamily="18" charset="0"/>
              </a:rPr>
              <a:t>ПОСМОТРЕТЬ МУЛЬТФИЛЬМЫ:</a:t>
            </a:r>
            <a:endParaRPr lang="ru-RU" sz="1600" b="1" dirty="0" smtClean="0">
              <a:solidFill>
                <a:srgbClr val="EF7D00"/>
              </a:solidFill>
              <a:latin typeface="Times New Roman" pitchFamily="18" charset="0"/>
              <a:ea typeface="Times Roman"/>
              <a:cs typeface="Times New Roman" pitchFamily="18" charset="0"/>
              <a:sym typeface="Times Roman"/>
            </a:endParaRPr>
          </a:p>
          <a:p>
            <a:pPr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 «Азбука финансовой грамотности со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Смешариками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»: </a:t>
            </a:r>
          </a:p>
          <a:p>
            <a:pPr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https://моифинансы.рф/materials/azbuka-finansovoj-gramotnosti-so-smesharikami/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 «Богатый бобренок»: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https://bobrenok.oc3.ru/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3) «Новое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Простоквашино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Серия: «Миллионер из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Простоквашино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1357298"/>
            <a:ext cx="442915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8041" algn="ctr">
              <a:spcBef>
                <a:spcPts val="1200"/>
              </a:spcBef>
              <a:buClr>
                <a:srgbClr val="31B7BB"/>
              </a:buClr>
              <a:buSzPct val="100000"/>
              <a:defRPr sz="29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ПРИНЯТЬ УЧАСТИЕ В ОЛИМПИАДАХ ПО ФИНАНСОВОЙ ГРАМОТНОСТИ</a:t>
            </a:r>
          </a:p>
          <a:p>
            <a:pPr marR="718041">
              <a:spcBef>
                <a:spcPts val="1200"/>
              </a:spcBef>
              <a:buClr>
                <a:srgbClr val="31B7BB"/>
              </a:buClr>
              <a:buSzPct val="100000"/>
              <a:defRPr sz="29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cap="sm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b="1" cap="sm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cap="sm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всероссийская олимпиада школьников «высшая проба»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393B3B"/>
                </a:solidFill>
                <a:latin typeface="Times New Roman" pitchFamily="18" charset="0"/>
                <a:cs typeface="Times New Roman" pitchFamily="18" charset="0"/>
              </a:rPr>
              <a:t>(организатор - ФГАОУ ВО «НИУ ВШЭ»)</a:t>
            </a:r>
            <a:r>
              <a:rPr lang="ru-RU" sz="1600" dirty="0" smtClean="0">
                <a:solidFill>
                  <a:srgbClr val="393B3B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R="718041">
              <a:spcBef>
                <a:spcPts val="600"/>
              </a:spcBef>
              <a:buClr>
                <a:srgbClr val="31B7BB"/>
              </a:buClr>
              <a:buSzPct val="100000"/>
              <a:defRPr sz="29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600" b="1" cap="sm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600" b="1" cap="sm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олимпиада школьников </a:t>
            </a:r>
            <a:r>
              <a:rPr lang="ru-RU" sz="1600" b="1" cap="small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ранхигс</a:t>
            </a:r>
            <a:r>
              <a:rPr lang="ru-RU" sz="1600" b="1" cap="sm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393B3B"/>
                </a:solidFill>
                <a:latin typeface="Times New Roman" pitchFamily="18" charset="0"/>
                <a:cs typeface="Times New Roman" pitchFamily="18" charset="0"/>
              </a:rPr>
              <a:t>(организатор - ФГБОУ ВО «</a:t>
            </a:r>
            <a:r>
              <a:rPr lang="ru-RU" sz="1200" dirty="0" err="1" smtClean="0">
                <a:solidFill>
                  <a:srgbClr val="393B3B"/>
                </a:solidFill>
                <a:latin typeface="Times New Roman" pitchFamily="18" charset="0"/>
                <a:cs typeface="Times New Roman" pitchFamily="18" charset="0"/>
              </a:rPr>
              <a:t>РАНХиГС</a:t>
            </a:r>
            <a:r>
              <a:rPr lang="ru-RU" sz="1200" dirty="0" smtClean="0">
                <a:solidFill>
                  <a:srgbClr val="393B3B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1600" dirty="0" smtClean="0">
              <a:solidFill>
                <a:srgbClr val="393B3B"/>
              </a:solidFill>
              <a:latin typeface="Times New Roman" pitchFamily="18" charset="0"/>
              <a:cs typeface="Times New Roman" pitchFamily="18" charset="0"/>
            </a:endParaRPr>
          </a:p>
          <a:p>
            <a:pPr marR="718041">
              <a:spcBef>
                <a:spcPts val="600"/>
              </a:spcBef>
              <a:buClr>
                <a:srgbClr val="31B7BB"/>
              </a:buClr>
              <a:buSzPct val="100000"/>
              <a:defRPr sz="290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600" b="1" cap="sm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600" b="1" cap="small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плехановская</a:t>
            </a:r>
            <a:r>
              <a:rPr lang="ru-RU" sz="1600" b="1" cap="sm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олимпиада школьников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393B3B"/>
                </a:solidFill>
                <a:latin typeface="Times New Roman" pitchFamily="18" charset="0"/>
                <a:cs typeface="Times New Roman" pitchFamily="18" charset="0"/>
              </a:rPr>
              <a:t>(организатор - ФГБОУ ВО «РЭУ имени Г.В. Плеханова»)</a:t>
            </a:r>
            <a:endParaRPr lang="ru-RU" sz="1600" dirty="0" smtClean="0">
              <a:solidFill>
                <a:srgbClr val="393B3B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7200"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600" b="1" cap="sm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1600" b="1" cap="sm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Олимпиада по финансовой грамотности и предпринимательству на портале «</a:t>
            </a:r>
            <a:r>
              <a:rPr lang="ru-RU" sz="1600" b="1" cap="small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учи.ру</a:t>
            </a:r>
            <a:r>
              <a:rPr lang="ru-RU" sz="1600" b="1" cap="sm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214478" y="2285992"/>
            <a:ext cx="4357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 sz="2400">
                <a:solidFill>
                  <a:srgbClr val="DF822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928670"/>
            <a:ext cx="885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 МОЖНО СДЕЛАТЬ, ЧТОБЫ ПОВЫСИТЬ СВОЮ ФИНАНСОВУЮ ГРАМОТНОСТЬ:</a:t>
            </a:r>
            <a:endParaRPr lang="ru-RU" sz="1600" b="1" dirty="0">
              <a:latin typeface="Times New Roman" pitchFamily="18" charset="0"/>
              <a:ea typeface="Times Roman"/>
              <a:cs typeface="Times New Roman" pitchFamily="18" charset="0"/>
              <a:sym typeface="Times Roman"/>
            </a:endParaRPr>
          </a:p>
        </p:txBody>
      </p:sp>
      <p:sp>
        <p:nvSpPr>
          <p:cNvPr id="13" name="ПОСЛУШАТЬ ПОДКАСТЫ «КРОШ И ГРОШ»…"/>
          <p:cNvSpPr txBox="1"/>
          <p:nvPr/>
        </p:nvSpPr>
        <p:spPr>
          <a:xfrm>
            <a:off x="4714876" y="5429264"/>
            <a:ext cx="4071966" cy="1087477"/>
          </a:xfrm>
          <a:prstGeom prst="rect">
            <a:avLst/>
          </a:prstGeom>
          <a:noFill/>
          <a:ln w="22225" cap="flat" cmpd="sng">
            <a:solidFill>
              <a:schemeClr val="tx1"/>
            </a:solidFill>
            <a:miter lim="400000"/>
          </a:ln>
          <a:effectLst/>
          <a:scene3d>
            <a:camera prst="orthographicFront"/>
            <a:lightRig rig="threePt" dir="t"/>
          </a:scene3d>
          <a:sp3d extrusionH="76200" contourW="12700">
            <a:extrusionClr>
              <a:srgbClr val="00FF00"/>
            </a:extrusionClr>
            <a:contourClr>
              <a:srgbClr val="FFFF00"/>
            </a:contourClr>
          </a:sp3d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algn="ctr" defTabSz="457200">
              <a:spcAft>
                <a:spcPts val="0"/>
              </a:spcAft>
              <a:defRPr sz="2400">
                <a:solidFill>
                  <a:srgbClr val="144E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ПОСЛУШАТЬ ПОДКАСТЫ «КРОШ И </a:t>
            </a:r>
            <a:r>
              <a:rPr sz="16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ГРОШ</a:t>
            </a:r>
            <a:r>
              <a:rPr sz="16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sz="1600" b="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Times Roman"/>
              <a:cs typeface="Times New Roman" pitchFamily="18" charset="0"/>
              <a:sym typeface="Times Roman"/>
            </a:endParaRPr>
          </a:p>
          <a:p>
            <a:pPr algn="l" defTabSz="457200">
              <a:spcAft>
                <a:spcPts val="0"/>
              </a:spcAft>
              <a:defRPr sz="29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u="sng" dirty="0">
                <a:latin typeface="Times New Roman" pitchFamily="18" charset="0"/>
                <a:cs typeface="Times New Roman" pitchFamily="18" charset="0"/>
                <a:hlinkClick r:id="rId8"/>
              </a:rPr>
              <a:t>https://music.yandex.ru/album/20254097/track/97923167?activeTab=about&amp;dir=desc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sun9-13.userapi.com/impg/c853420/v853420998/20c4b3/CcpYEyryCtY.jpg?size=1590x400&amp;quality=96&amp;sign=589b088b5e85e2d12ddaaeff428cc4f3&amp;c_uniq_tag=pvSdhN0-M4KYB0zghHyDBADX5jwlreLWxED2ku0EnO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857760"/>
            <a:ext cx="5000628" cy="1643050"/>
          </a:xfrm>
          <a:prstGeom prst="rect">
            <a:avLst/>
          </a:prstGeom>
          <a:noFill/>
        </p:spPr>
      </p:pic>
      <p:pic>
        <p:nvPicPr>
          <p:cNvPr id="26625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15" descr="222"/>
          <p:cNvPicPr>
            <a:picLocks noChangeAspect="1" noChangeArrowheads="1"/>
          </p:cNvPicPr>
          <p:nvPr/>
        </p:nvPicPr>
        <p:blipFill>
          <a:blip r:embed="rId4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kimrskii_ray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96838"/>
            <a:ext cx="57626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14546" y="142852"/>
            <a:ext cx="4558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ФИНАНСОВОЙ ГРАМОТНОСТИ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429132"/>
            <a:ext cx="4643470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Clr>
                <a:srgbClr val="383B3B"/>
              </a:buClr>
              <a:buSzPct val="100000"/>
              <a:buFontTx/>
              <a:buChar char=" —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b="1" dirty="0" smtClean="0">
                <a:solidFill>
                  <a:srgbClr val="051429"/>
                </a:solidFill>
                <a:latin typeface="Times New Roman" pitchFamily="18" charset="0"/>
                <a:cs typeface="Times New Roman" pitchFamily="18" charset="0"/>
              </a:rPr>
              <a:t>Финансовые калькуляторы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383B3B"/>
              </a:buClr>
              <a:buSzPct val="100000"/>
              <a:buFontTx/>
              <a:buChar char=" —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b="1" dirty="0" smtClean="0">
                <a:solidFill>
                  <a:srgbClr val="051429"/>
                </a:solidFill>
                <a:latin typeface="Times New Roman" pitchFamily="18" charset="0"/>
                <a:cs typeface="Times New Roman" pitchFamily="18" charset="0"/>
              </a:rPr>
              <a:t>Тесты по </a:t>
            </a:r>
            <a:r>
              <a:rPr lang="ru-RU" sz="2000" b="1" dirty="0" err="1" smtClean="0">
                <a:solidFill>
                  <a:srgbClr val="051429"/>
                </a:solidFill>
                <a:latin typeface="Times New Roman" pitchFamily="18" charset="0"/>
                <a:cs typeface="Times New Roman" pitchFamily="18" charset="0"/>
              </a:rPr>
              <a:t>финграмотности</a:t>
            </a:r>
            <a:endParaRPr lang="ru-RU" sz="2000" b="1" dirty="0" smtClean="0">
              <a:solidFill>
                <a:srgbClr val="05142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383B3B"/>
              </a:buClr>
              <a:buSzPct val="100000"/>
              <a:buFontTx/>
              <a:buChar char=" —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b="1" dirty="0" smtClean="0">
                <a:solidFill>
                  <a:srgbClr val="051429"/>
                </a:solidFill>
                <a:latin typeface="Times New Roman" pitchFamily="18" charset="0"/>
                <a:cs typeface="Times New Roman" pitchFamily="18" charset="0"/>
              </a:rPr>
              <a:t>Анонсы </a:t>
            </a:r>
            <a:r>
              <a:rPr lang="ru-RU" sz="2000" b="1" dirty="0" err="1" smtClean="0">
                <a:solidFill>
                  <a:srgbClr val="051429"/>
                </a:solidFill>
                <a:latin typeface="Times New Roman" pitchFamily="18" charset="0"/>
                <a:cs typeface="Times New Roman" pitchFamily="18" charset="0"/>
              </a:rPr>
              <a:t>ФинЗОЖ-мероприятий</a:t>
            </a:r>
            <a:endParaRPr lang="ru-RU" sz="2000" b="1" dirty="0" smtClean="0">
              <a:solidFill>
                <a:srgbClr val="05142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383B3B"/>
              </a:buClr>
              <a:buSzPct val="100000"/>
              <a:buFontTx/>
              <a:buChar char=" —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b="1" dirty="0" smtClean="0">
                <a:solidFill>
                  <a:srgbClr val="051429"/>
                </a:solidFill>
                <a:latin typeface="Times New Roman" pitchFamily="18" charset="0"/>
                <a:cs typeface="Times New Roman" pitchFamily="18" charset="0"/>
              </a:rPr>
              <a:t>Советы от экспертов</a:t>
            </a:r>
          </a:p>
          <a:p>
            <a:pPr>
              <a:spcBef>
                <a:spcPts val="0"/>
              </a:spcBef>
              <a:spcAft>
                <a:spcPts val="1000"/>
              </a:spcAft>
              <a:buClr>
                <a:srgbClr val="383B3B"/>
              </a:buClr>
              <a:buSzPct val="100000"/>
              <a:buFontTx/>
              <a:buChar char=" —"/>
              <a:defRPr sz="3300" b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b="1" dirty="0" smtClean="0">
                <a:solidFill>
                  <a:srgbClr val="051429"/>
                </a:solidFill>
                <a:latin typeface="Times New Roman" pitchFamily="18" charset="0"/>
                <a:cs typeface="Times New Roman" pitchFamily="18" charset="0"/>
              </a:rPr>
              <a:t>Библиотека учебных материалов</a:t>
            </a:r>
            <a:endParaRPr lang="ru-RU" sz="2000" b="1" dirty="0">
              <a:solidFill>
                <a:srgbClr val="05142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214478" y="2285992"/>
            <a:ext cx="4357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 sz="2400">
                <a:solidFill>
                  <a:srgbClr val="DF822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0" y="1428736"/>
            <a:ext cx="4572032" cy="331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48" y="1500174"/>
            <a:ext cx="2500330" cy="2214578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моифинансы.рф"/>
          <p:cNvSpPr txBox="1"/>
          <p:nvPr/>
        </p:nvSpPr>
        <p:spPr>
          <a:xfrm>
            <a:off x="428596" y="3643314"/>
            <a:ext cx="3357586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51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3200" b="1" dirty="0">
                <a:solidFill>
                  <a:srgbClr val="FF0000"/>
                </a:solidFill>
              </a:rPr>
              <a:t>моифинансы.рф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928670"/>
            <a:ext cx="885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Персональный навигатор по финансовой грамотности </a:t>
            </a:r>
          </a:p>
          <a:p>
            <a:pPr algn="ctr">
              <a:defRPr sz="6800" cap="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всех Возрастов :</a:t>
            </a:r>
            <a:endParaRPr lang="ru-RU" sz="2000" b="1" dirty="0">
              <a:latin typeface="Times New Roman" pitchFamily="18" charset="0"/>
              <a:ea typeface="Times Roman"/>
              <a:cs typeface="Times New Roman" pitchFamily="18" charset="0"/>
              <a:sym typeface="Times Roman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user\Desktop\1614549802_20-p-dengi-na-belom-fone-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357298"/>
            <a:ext cx="2643174" cy="2428892"/>
          </a:xfrm>
          <a:prstGeom prst="rect">
            <a:avLst/>
          </a:prstGeom>
          <a:noFill/>
        </p:spPr>
      </p:pic>
      <p:pic>
        <p:nvPicPr>
          <p:cNvPr id="18433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15" descr="222"/>
          <p:cNvPicPr>
            <a:picLocks noChangeAspect="1" noChangeArrowheads="1"/>
          </p:cNvPicPr>
          <p:nvPr/>
        </p:nvPicPr>
        <p:blipFill>
          <a:blip r:embed="rId4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kimrskii_ray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96838"/>
            <a:ext cx="57626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1000108"/>
            <a:ext cx="842968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Деньги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особый товар, который обменивается на все другие товары, и через который может быть оценена стоимость всех других товаров.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Можно выделить 3 вида денег: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Товарные деньги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(золото, серебро, жемчуг, каменные деньги, скот и другое);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Знаки стоимости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(монеты и бумажные деньги);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Кредитные деньги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(чеки, кредитные карты).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В зависимости от формы денег выделяют: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 Наличные деньги;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 Безналичные деньги.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user\Desktop\Snimok-ekrana-2021-06-05-v-01.16.5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00504"/>
            <a:ext cx="9144000" cy="28574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14546" y="142852"/>
            <a:ext cx="4558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ФИНАНСОВОЙ ГРАМОТНОСТИ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balansirovannyj-byudzh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000240"/>
            <a:ext cx="3857652" cy="2571768"/>
          </a:xfrm>
          <a:prstGeom prst="rect">
            <a:avLst/>
          </a:prstGeom>
          <a:noFill/>
        </p:spPr>
      </p:pic>
      <p:pic>
        <p:nvPicPr>
          <p:cNvPr id="20481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15" descr="222"/>
          <p:cNvPicPr>
            <a:picLocks noChangeAspect="1" noChangeArrowheads="1"/>
          </p:cNvPicPr>
          <p:nvPr/>
        </p:nvPicPr>
        <p:blipFill>
          <a:blip r:embed="rId4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kimrskii_ray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96838"/>
            <a:ext cx="57626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28662" y="4357694"/>
            <a:ext cx="38576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Налоги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Штрафы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Сборы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Доходы от государственной собственности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10" y="4272677"/>
            <a:ext cx="39290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Образование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Оборона страны, правопорядок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Спорт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Социальное обеспечение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Культура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Экономика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Экологическая безопасность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Государственное управление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1000108"/>
            <a:ext cx="2143140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1571612"/>
            <a:ext cx="7286676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МИНИСТЕРСТВО ФИНАНСОВ РОССИЙСКОЙ ФЕДЕРАЦИИ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142852"/>
            <a:ext cx="4558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ФИНАНСОВОЙ ГРАМОТНОСТИ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15" descr="222"/>
          <p:cNvPicPr>
            <a:picLocks noChangeAspect="1" noChangeArrowheads="1"/>
          </p:cNvPicPr>
          <p:nvPr/>
        </p:nvPicPr>
        <p:blipFill>
          <a:blip r:embed="rId3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250825" y="1057275"/>
            <a:ext cx="8713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906463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3" name="Picture 5" descr="kimrskii_ray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96838"/>
            <a:ext cx="57626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Прямоугольник 6"/>
          <p:cNvSpPr>
            <a:spLocks noChangeArrowheads="1"/>
          </p:cNvSpPr>
          <p:nvPr/>
        </p:nvSpPr>
        <p:spPr bwMode="auto">
          <a:xfrm>
            <a:off x="285720" y="2428868"/>
            <a:ext cx="8713788" cy="4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ts val="28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Прямоугольник 7"/>
          <p:cNvSpPr>
            <a:spLocks noChangeArrowheads="1"/>
          </p:cNvSpPr>
          <p:nvPr/>
        </p:nvSpPr>
        <p:spPr bwMode="auto">
          <a:xfrm>
            <a:off x="285720" y="4500570"/>
            <a:ext cx="8642350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ts val="25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" descr="Imag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2643182"/>
            <a:ext cx="2357454" cy="2285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5"/>
                  <a:pt x="2881" y="3016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7"/>
                  <a:pt x="16797" y="3016"/>
                </a:cubicBezTo>
                <a:cubicBezTo>
                  <a:pt x="14875" y="1005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0" name="Прямоугольник 9"/>
          <p:cNvSpPr/>
          <p:nvPr/>
        </p:nvSpPr>
        <p:spPr>
          <a:xfrm>
            <a:off x="0" y="5143512"/>
            <a:ext cx="30003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 sz="2300" cap="small">
                <a:solidFill>
                  <a:srgbClr val="DF822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 err="1" smtClean="0">
                <a:solidFill>
                  <a:srgbClr val="051429"/>
                </a:solidFill>
                <a:latin typeface="Times New Roman" pitchFamily="18" charset="0"/>
                <a:cs typeface="Times New Roman" pitchFamily="18" charset="0"/>
              </a:rPr>
              <a:t>васильев</a:t>
            </a:r>
            <a:r>
              <a:rPr lang="ru-RU" sz="1600" b="1" dirty="0" smtClean="0">
                <a:solidFill>
                  <a:srgbClr val="05142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457200">
              <a:defRPr sz="2300" cap="small">
                <a:solidFill>
                  <a:srgbClr val="DF822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 err="1" smtClean="0">
                <a:solidFill>
                  <a:srgbClr val="051429"/>
                </a:solidFill>
                <a:latin typeface="Times New Roman" pitchFamily="18" charset="0"/>
                <a:cs typeface="Times New Roman" pitchFamily="18" charset="0"/>
              </a:rPr>
              <a:t>алексей</a:t>
            </a:r>
            <a:r>
              <a:rPr lang="ru-RU" sz="1600" b="1" dirty="0" smtClean="0">
                <a:solidFill>
                  <a:srgbClr val="0514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51429"/>
                </a:solidFill>
                <a:latin typeface="Times New Roman" pitchFamily="18" charset="0"/>
                <a:cs typeface="Times New Roman" pitchFamily="18" charset="0"/>
              </a:rPr>
              <a:t>иванович</a:t>
            </a:r>
            <a:endParaRPr lang="ru-RU" sz="1600" b="1" dirty="0" smtClean="0">
              <a:solidFill>
                <a:srgbClr val="05142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 sz="23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министр финансов российской империи </a:t>
            </a:r>
          </a:p>
          <a:p>
            <a:pPr algn="ctr" defTabSz="457200">
              <a:defRPr sz="23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1802 г. по 1807 г.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Image" descr="Image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1243" y="2715825"/>
            <a:ext cx="2321513" cy="23215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2" y="3016"/>
                </a:cubicBezTo>
                <a:cubicBezTo>
                  <a:pt x="-961" y="7038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8"/>
                  <a:pt x="16796" y="3016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" name="Image" descr="Image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0826" y="2643182"/>
            <a:ext cx="2428892" cy="24288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3" y="1006"/>
                  <a:pt x="2882" y="3016"/>
                </a:cubicBezTo>
                <a:cubicBezTo>
                  <a:pt x="-961" y="7038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8"/>
                  <a:pt x="16796" y="3016"/>
                </a:cubicBezTo>
                <a:cubicBezTo>
                  <a:pt x="14875" y="1006"/>
                  <a:pt x="12357" y="0"/>
                  <a:pt x="9839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3" name="Прямоугольник 12"/>
          <p:cNvSpPr/>
          <p:nvPr/>
        </p:nvSpPr>
        <p:spPr>
          <a:xfrm>
            <a:off x="3143240" y="5214950"/>
            <a:ext cx="2857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 sz="2300" cap="small">
                <a:solidFill>
                  <a:srgbClr val="144E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 err="1" smtClean="0">
                <a:solidFill>
                  <a:srgbClr val="051429"/>
                </a:solidFill>
                <a:latin typeface="Times New Roman" pitchFamily="18" charset="0"/>
                <a:cs typeface="Times New Roman" pitchFamily="18" charset="0"/>
              </a:rPr>
              <a:t>гарбузов</a:t>
            </a:r>
            <a:r>
              <a:rPr lang="ru-RU" sz="1600" b="1" dirty="0" smtClean="0">
                <a:solidFill>
                  <a:srgbClr val="05142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457200">
              <a:defRPr sz="2300" cap="small">
                <a:solidFill>
                  <a:srgbClr val="144E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 err="1" smtClean="0">
                <a:solidFill>
                  <a:srgbClr val="051429"/>
                </a:solidFill>
                <a:latin typeface="Times New Roman" pitchFamily="18" charset="0"/>
                <a:cs typeface="Times New Roman" pitchFamily="18" charset="0"/>
              </a:rPr>
              <a:t>василий</a:t>
            </a:r>
            <a:r>
              <a:rPr lang="ru-RU" sz="1600" b="1" dirty="0" smtClean="0">
                <a:solidFill>
                  <a:srgbClr val="0514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51429"/>
                </a:solidFill>
                <a:latin typeface="Times New Roman" pitchFamily="18" charset="0"/>
                <a:cs typeface="Times New Roman" pitchFamily="18" charset="0"/>
              </a:rPr>
              <a:t>фёдорович</a:t>
            </a:r>
            <a:endParaRPr lang="ru-RU" sz="1600" b="1" dirty="0" smtClean="0">
              <a:solidFill>
                <a:srgbClr val="05142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 sz="23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министр финансов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ссср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457200">
              <a:defRPr sz="23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1960 г. по 1985 г.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72198" y="5214950"/>
            <a:ext cx="30718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 sz="2300" cap="small">
                <a:solidFill>
                  <a:srgbClr val="00935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 err="1" smtClean="0">
                <a:solidFill>
                  <a:srgbClr val="051429"/>
                </a:solidFill>
                <a:latin typeface="Times New Roman" pitchFamily="18" charset="0"/>
                <a:cs typeface="Times New Roman" pitchFamily="18" charset="0"/>
              </a:rPr>
              <a:t>силуанов</a:t>
            </a:r>
            <a:r>
              <a:rPr lang="ru-RU" sz="1600" b="1" dirty="0" smtClean="0">
                <a:solidFill>
                  <a:srgbClr val="05142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457200">
              <a:defRPr sz="2300" cap="small">
                <a:solidFill>
                  <a:srgbClr val="00935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 err="1" smtClean="0">
                <a:solidFill>
                  <a:srgbClr val="051429"/>
                </a:solidFill>
                <a:latin typeface="Times New Roman" pitchFamily="18" charset="0"/>
                <a:cs typeface="Times New Roman" pitchFamily="18" charset="0"/>
              </a:rPr>
              <a:t>антон</a:t>
            </a:r>
            <a:r>
              <a:rPr lang="ru-RU" sz="1600" b="1" dirty="0" smtClean="0">
                <a:solidFill>
                  <a:srgbClr val="05142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51429"/>
                </a:solidFill>
                <a:latin typeface="Times New Roman" pitchFamily="18" charset="0"/>
                <a:cs typeface="Times New Roman" pitchFamily="18" charset="0"/>
              </a:rPr>
              <a:t>германович</a:t>
            </a:r>
            <a:endParaRPr lang="ru-RU" sz="1600" b="1" dirty="0" smtClean="0">
              <a:solidFill>
                <a:srgbClr val="05142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 sz="23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министр финансов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рф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 sz="2300" b="0" cap="small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2011 г. по настоящее время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1071546"/>
            <a:ext cx="86439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История Министерства финансов начинается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 сентября 1802 года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В этот день царь Александр I издал Манифест «Об учреждении министерств», тем самым создал 8 новых министерств: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Военно-сухопутных сил, Военно-морских сил, Иностранных дел, Внутренних дел, Коммерции, Финансов, Народного просвещения и Юстиции.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3108" y="142852"/>
            <a:ext cx="4558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ФИНАНСОВОЙ ГРАМОТНОСТИ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15" descr="222"/>
          <p:cNvPicPr>
            <a:picLocks noChangeAspect="1" noChangeArrowheads="1"/>
          </p:cNvPicPr>
          <p:nvPr/>
        </p:nvPicPr>
        <p:blipFill>
          <a:blip r:embed="rId3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250825" y="1125538"/>
            <a:ext cx="87137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6463"/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 defTabSz="906463"/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06463"/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06463"/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06463"/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9" name="Picture 5" descr="kimrskii_ray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96838"/>
            <a:ext cx="57626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20" y="114298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Финансовая грамотность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особое качество человека, которое формируется с самого малого возраста и показывает умение управлять финансовыми потоками (доходами и расходами), самостоятельно зарабатывать и грамотно распределять деньги, то есть жить по средствам.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2928926" y="142852"/>
            <a:ext cx="4143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ФИНАНСОВОЙ ГРАМОТНОСТИ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esktop\обложка1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05100"/>
            <a:ext cx="9144000" cy="41529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15" descr="222"/>
          <p:cNvPicPr>
            <a:picLocks noChangeAspect="1" noChangeArrowheads="1"/>
          </p:cNvPicPr>
          <p:nvPr/>
        </p:nvPicPr>
        <p:blipFill>
          <a:blip r:embed="rId3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kimrskii_ray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96838"/>
            <a:ext cx="57626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428992" y="1142984"/>
            <a:ext cx="55721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Новый эпизод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Простоквашино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под названием «Золотая карта» посвящен финансовой грамотности.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14546" y="142852"/>
            <a:ext cx="4558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ФИНАНСОВОЙ ГРАМОТНОСТИ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"/>
          <p:cNvGrpSpPr/>
          <p:nvPr/>
        </p:nvGrpSpPr>
        <p:grpSpPr>
          <a:xfrm>
            <a:off x="251520" y="1068662"/>
            <a:ext cx="3428992" cy="3286148"/>
            <a:chOff x="-1" y="0"/>
            <a:chExt cx="9935742" cy="9979223"/>
          </a:xfrm>
        </p:grpSpPr>
        <p:sp>
          <p:nvSpPr>
            <p:cNvPr id="16" name="Group"/>
            <p:cNvSpPr/>
            <p:nvPr/>
          </p:nvSpPr>
          <p:spPr>
            <a:xfrm>
              <a:off x="-1" y="464656"/>
              <a:ext cx="9935742" cy="9514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2" h="21075" extrusionOk="0">
                  <a:moveTo>
                    <a:pt x="9447" y="147"/>
                  </a:moveTo>
                  <a:cubicBezTo>
                    <a:pt x="12727" y="-235"/>
                    <a:pt x="16386" y="-60"/>
                    <a:pt x="17667" y="2959"/>
                  </a:cubicBezTo>
                  <a:cubicBezTo>
                    <a:pt x="18472" y="4856"/>
                    <a:pt x="17723" y="6967"/>
                    <a:pt x="18086" y="8955"/>
                  </a:cubicBezTo>
                  <a:cubicBezTo>
                    <a:pt x="18554" y="11513"/>
                    <a:pt x="20871" y="13505"/>
                    <a:pt x="20726" y="16206"/>
                  </a:cubicBezTo>
                  <a:cubicBezTo>
                    <a:pt x="20491" y="20592"/>
                    <a:pt x="15547" y="21365"/>
                    <a:pt x="11221" y="20992"/>
                  </a:cubicBezTo>
                  <a:cubicBezTo>
                    <a:pt x="8110" y="20723"/>
                    <a:pt x="5073" y="20430"/>
                    <a:pt x="2290" y="18512"/>
                  </a:cubicBezTo>
                  <a:cubicBezTo>
                    <a:pt x="380" y="17196"/>
                    <a:pt x="-729" y="14850"/>
                    <a:pt x="549" y="13273"/>
                  </a:cubicBezTo>
                  <a:cubicBezTo>
                    <a:pt x="1556" y="12031"/>
                    <a:pt x="3555" y="12444"/>
                    <a:pt x="4519" y="11159"/>
                  </a:cubicBezTo>
                  <a:cubicBezTo>
                    <a:pt x="6135" y="9002"/>
                    <a:pt x="3286" y="6582"/>
                    <a:pt x="3479" y="4156"/>
                  </a:cubicBezTo>
                  <a:cubicBezTo>
                    <a:pt x="3696" y="1436"/>
                    <a:pt x="6662" y="472"/>
                    <a:pt x="9447" y="147"/>
                  </a:cubicBezTo>
                  <a:close/>
                </a:path>
              </a:pathLst>
            </a:custGeom>
            <a:solidFill>
              <a:srgbClr val="D4D6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  <a:lvl2pPr marL="0" marR="0" indent="4572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2pPr>
              <a:lvl3pPr marL="0" marR="0" indent="9144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3pPr>
              <a:lvl4pPr marL="0" marR="0" indent="13716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4pPr>
              <a:lvl5pPr marL="0" marR="0" indent="18288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5pPr>
              <a:lvl6pPr marL="0" marR="0" indent="22860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6pPr>
              <a:lvl7pPr marL="0" marR="0" indent="27432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7pPr>
              <a:lvl8pPr marL="0" marR="0" indent="32004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8pPr>
              <a:lvl9pPr marL="0" marR="0" indent="365760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0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 Neue"/>
                  <a:ea typeface="Helvetica Neue"/>
                  <a:cs typeface="Helvetica Neue"/>
                  <a:sym typeface="Helvetica Neue"/>
                </a:defRPr>
              </a:lvl9pPr>
            </a:lstStyle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pic>
          <p:nvPicPr>
            <p:cNvPr id="17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5903" y="0"/>
              <a:ext cx="8411041" cy="96176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" name="Прямоугольник 17"/>
          <p:cNvSpPr/>
          <p:nvPr/>
        </p:nvSpPr>
        <p:spPr>
          <a:xfrm>
            <a:off x="3571836" y="2500306"/>
            <a:ext cx="55721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выпуске Пес Шарик станет обладателем эксклюзивной кредитной карты и так увлечется покупками, что забудет о возврате средств в срок.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Ему на помощь придут Кот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Матроскин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находчивые друзья.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https://www.tinkoff.ru/api/invest-gw/social/file/v1/cache/post/image/a2cfc941-ade1-4cf5-89b8-125f819185f4?size=original&amp;appName=socialweb&amp;platform=web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429132"/>
            <a:ext cx="2727944" cy="198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www.tinkoff.ru/api/invest-gw/social/file/v1/cache/post/image/13472837-fc23-487a-a5f5-07ac98ab839f?size=original&amp;appName=socialweb&amp;platform=web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4429132"/>
            <a:ext cx="30003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s://www.tinkoff.ru/api/invest-gw/social/file/v1/cache/post/image/58f4d24b-b0cf-45d4-a607-8c76d734c9c9?size=original&amp;appName=socialweb&amp;platform=web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4429132"/>
            <a:ext cx="2857519" cy="197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5" descr="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15" descr="222"/>
          <p:cNvPicPr>
            <a:picLocks noChangeAspect="1" noChangeArrowheads="1"/>
          </p:cNvPicPr>
          <p:nvPr/>
        </p:nvPicPr>
        <p:blipFill>
          <a:blip r:embed="rId3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250825" y="1052513"/>
            <a:ext cx="8713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06463"/>
            <a:r>
              <a:rPr lang="ru-RU" b="1" dirty="0" smtClean="0">
                <a:latin typeface="Times New Roman" pitchFamily="18" charset="0"/>
              </a:rPr>
              <a:t>     </a:t>
            </a:r>
            <a:endParaRPr lang="ru-RU" sz="1400" i="1" dirty="0">
              <a:latin typeface="Times New Roman" pitchFamily="18" charset="0"/>
            </a:endParaRPr>
          </a:p>
        </p:txBody>
      </p:sp>
      <p:pic>
        <p:nvPicPr>
          <p:cNvPr id="24581" name="Picture 5" descr="kimrskii_ray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96838"/>
            <a:ext cx="57626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Прямоугольник 6"/>
          <p:cNvSpPr>
            <a:spLocks noChangeArrowheads="1"/>
          </p:cNvSpPr>
          <p:nvPr/>
        </p:nvSpPr>
        <p:spPr bwMode="auto">
          <a:xfrm>
            <a:off x="250825" y="2636838"/>
            <a:ext cx="87137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</a:rPr>
              <a:t>     </a:t>
            </a:r>
            <a:endParaRPr lang="ru-RU" sz="1200" i="1" dirty="0"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14546" y="142852"/>
            <a:ext cx="4558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ФИНАНСОВОЙ ГРАМОТНОСТИ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071678"/>
            <a:ext cx="8429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отличает финансово грамотного человека?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2ln3v2ml87qgset2cvskt52cfqx31vwj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500307"/>
            <a:ext cx="9144000" cy="435769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928670"/>
            <a:ext cx="8929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Обучение основам финансовой грамотности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это необходимый этап полноценного развития ребёнка. Знания о мире финансов помогут в дальнейшем сформировать правильное отношение к деньгам и разумное экономическое поведение.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Users\user\Desktop\Depositphotos_66400769_xl-2015-mi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428868"/>
            <a:ext cx="407193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5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15" descr="222"/>
          <p:cNvPicPr>
            <a:picLocks noChangeAspect="1" noChangeArrowheads="1"/>
          </p:cNvPicPr>
          <p:nvPr/>
        </p:nvPicPr>
        <p:blipFill>
          <a:blip r:embed="rId4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kimrskii_ray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96838"/>
            <a:ext cx="57626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2844" y="1142984"/>
            <a:ext cx="885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Финансово грамотный человек – это тот, кто планирует свои доходы и расходы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2" y="1928802"/>
          <a:ext cx="4929222" cy="4214841"/>
        </p:xfrm>
        <a:graphic>
          <a:graphicData uri="http://schemas.openxmlformats.org/drawingml/2006/table">
            <a:tbl>
              <a:tblPr/>
              <a:tblGrid>
                <a:gridCol w="2357454"/>
                <a:gridCol w="2571768"/>
              </a:tblGrid>
              <a:tr h="478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Финансово грамотное поведение</a:t>
                      </a:r>
                      <a:endParaRPr lang="ru-RU" sz="11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Финансово неграмотное поведение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5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i="0" dirty="0" smtClean="0">
                        <a:solidFill>
                          <a:srgbClr val="00B05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Ведет </a:t>
                      </a:r>
                      <a:r>
                        <a:rPr lang="ru-RU" sz="1300" b="1" i="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свой бюджет (личный или семейный</a:t>
                      </a:r>
                      <a:r>
                        <a:rPr lang="ru-RU" sz="1300" b="1" i="0" dirty="0" smtClean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i="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0" dirty="0" smtClean="0">
                          <a:latin typeface="Times New Roman"/>
                          <a:ea typeface="Calibri"/>
                          <a:cs typeface="Times New Roman"/>
                        </a:rPr>
                        <a:t>      В </a:t>
                      </a:r>
                      <a:r>
                        <a:rPr lang="ru-RU" sz="1300" i="0" dirty="0">
                          <a:latin typeface="Times New Roman"/>
                          <a:ea typeface="Calibri"/>
                          <a:cs typeface="Times New Roman"/>
                        </a:rPr>
                        <a:t>семье </a:t>
                      </a:r>
                      <a:r>
                        <a:rPr lang="ru-RU" sz="1300" i="0" dirty="0" smtClean="0">
                          <a:latin typeface="Times New Roman"/>
                          <a:ea typeface="Calibri"/>
                          <a:cs typeface="Times New Roman"/>
                        </a:rPr>
                        <a:t>Даши</a:t>
                      </a:r>
                      <a:r>
                        <a:rPr lang="ru-RU" sz="1300" i="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i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i="0" dirty="0">
                          <a:latin typeface="Times New Roman"/>
                          <a:ea typeface="Calibri"/>
                          <a:cs typeface="Times New Roman"/>
                        </a:rPr>
                        <a:t>каждый месяц принято подсчитывать свои доходы и расходы, проверять, сколько потратили воды и электричества, не было ли необдуманных покупок. Ведь у них есть цель – летом они хотят поехать отдыхать на море, поэтому откладывают каждый месяц по 10 000 рублей.</a:t>
                      </a:r>
                      <a:endParaRPr lang="ru-RU" sz="11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i="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 </a:t>
                      </a:r>
                      <a:r>
                        <a:rPr lang="ru-RU" sz="1300" b="1" i="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ведет бюджет, тратит сразу, как получает </a:t>
                      </a:r>
                      <a:r>
                        <a:rPr lang="ru-RU" sz="1300" b="1" i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доходы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i="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0" dirty="0" smtClean="0">
                          <a:latin typeface="Times New Roman"/>
                          <a:ea typeface="Calibri"/>
                          <a:cs typeface="Times New Roman"/>
                        </a:rPr>
                        <a:t>       Двадцатилетний </a:t>
                      </a:r>
                      <a:r>
                        <a:rPr lang="ru-RU" sz="1300" i="0" dirty="0">
                          <a:latin typeface="Times New Roman"/>
                          <a:ea typeface="Calibri"/>
                          <a:cs typeface="Times New Roman"/>
                        </a:rPr>
                        <a:t>Семён не любит долгие планы и размышления. У него хорошая стипендия, да и родители дают денег. Каждый месяц, получив деньги, он покупает новые компьютерные игры, проходится по магазинам и берет то, что захочет. Жаль, но этот период быстро заканчивается – пара тройка дней и от денег не остается и следа.</a:t>
                      </a:r>
                      <a:endParaRPr lang="ru-RU" sz="11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214546" y="142852"/>
            <a:ext cx="4558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ФИНАНСОВОЙ ГРАМОТНОСТИ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user\Desktop\1625244672_21-kartinkin-com-p-fon-finansovaya-gramotnost-dlya-doshkolnik-2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643182"/>
            <a:ext cx="3857620" cy="3105150"/>
          </a:xfrm>
          <a:prstGeom prst="rect">
            <a:avLst/>
          </a:prstGeom>
          <a:noFill/>
        </p:spPr>
      </p:pic>
      <p:pic>
        <p:nvPicPr>
          <p:cNvPr id="26625" name="Picture 15" descr="2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15" descr="222"/>
          <p:cNvPicPr>
            <a:picLocks noChangeAspect="1" noChangeArrowheads="1"/>
          </p:cNvPicPr>
          <p:nvPr/>
        </p:nvPicPr>
        <p:blipFill>
          <a:blip r:embed="rId4"/>
          <a:srcRect l="82500"/>
          <a:stretch>
            <a:fillRect/>
          </a:stretch>
        </p:blipFill>
        <p:spPr bwMode="auto">
          <a:xfrm>
            <a:off x="0" y="0"/>
            <a:ext cx="1600200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kimrskii_ray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96838"/>
            <a:ext cx="57626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42844" y="1142984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Финансово грамотный человек – это тот, кто откладывает деньги, умеет копить и  не имеет долгов, которые не может отдать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2214554"/>
          <a:ext cx="5357850" cy="3786214"/>
        </p:xfrm>
        <a:graphic>
          <a:graphicData uri="http://schemas.openxmlformats.org/drawingml/2006/table">
            <a:tbl>
              <a:tblPr/>
              <a:tblGrid>
                <a:gridCol w="2606522"/>
                <a:gridCol w="2751328"/>
              </a:tblGrid>
              <a:tr h="363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Финансово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??? 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поведение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Финансово 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??? 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поведение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2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i="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0" dirty="0" smtClean="0">
                          <a:latin typeface="Times New Roman"/>
                          <a:ea typeface="Calibri"/>
                          <a:cs typeface="Times New Roman"/>
                        </a:rPr>
                        <a:t>Пете </a:t>
                      </a:r>
                      <a:r>
                        <a:rPr lang="ru-RU" sz="1300" i="0" dirty="0">
                          <a:latin typeface="Times New Roman"/>
                          <a:ea typeface="Calibri"/>
                          <a:cs typeface="Times New Roman"/>
                        </a:rPr>
                        <a:t>очень хотелось получить новый скейтборд, который стоил 1500 рублей. Он решил, что сможет самостоятельно накопить эту сумму, откладывая по 125 рублей в неделю с карманных денег, которые ему дают родители. Через 3 месяца Петя катался на новом скейтборде. </a:t>
                      </a:r>
                      <a:endParaRPr lang="ru-RU" sz="11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i="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0" dirty="0" smtClean="0">
                          <a:latin typeface="Times New Roman"/>
                          <a:ea typeface="Calibri"/>
                          <a:cs typeface="Times New Roman"/>
                        </a:rPr>
                        <a:t>Ване </a:t>
                      </a:r>
                      <a:r>
                        <a:rPr lang="ru-RU" sz="1300" i="0" dirty="0">
                          <a:latin typeface="Times New Roman"/>
                          <a:ea typeface="Calibri"/>
                          <a:cs typeface="Times New Roman"/>
                        </a:rPr>
                        <a:t>очень хотелось новый самокат, стоимостью 7000 рублей. Родители давали ему каждую неделю 200 рублей на карманные расходы. К тому же на день рождения бабушка подарила Ване 5000 рублей. Он решил, что копить слишком долго и не интересно, потратил все деньги на кино, сладости и мелкие игрушки за три дня.</a:t>
                      </a:r>
                      <a:endParaRPr lang="ru-RU" sz="110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214546" y="142852"/>
            <a:ext cx="4558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ФИНАНСОВОЙ ГРАМОТНОСТИ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13459</TotalTime>
  <Words>1410</Words>
  <Application>Microsoft Office PowerPoint</Application>
  <PresentationFormat>Экран (4:3)</PresentationFormat>
  <Paragraphs>161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DepFin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Сажина Г.А.</dc:creator>
  <cp:lastModifiedBy>вв</cp:lastModifiedBy>
  <cp:revision>1436</cp:revision>
  <dcterms:created xsi:type="dcterms:W3CDTF">2013-11-12T06:41:49Z</dcterms:created>
  <dcterms:modified xsi:type="dcterms:W3CDTF">2023-09-26T19:09:41Z</dcterms:modified>
</cp:coreProperties>
</file>